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x="18288000" cy="10287000"/>
  <p:notesSz cx="6858000" cy="9144000"/>
  <p:embeddedFontLst>
    <p:embeddedFont>
      <p:font typeface="Aleo Bold Italics" panose="020B0604020202020204" charset="0"/>
      <p:regular r:id="rId10"/>
    </p:embeddedFont>
    <p:embeddedFont>
      <p:font typeface="League Spartan" panose="020B0604020202020204" charset="0"/>
      <p:regular r:id="rId11"/>
    </p:embeddedFont>
    <p:embeddedFont>
      <p:font typeface="Open Sans" panose="020B0604020202020204" charset="0"/>
      <p:regular r:id="rId12"/>
      <p:bold r:id="rId13"/>
      <p:italic r:id="rId14"/>
      <p:boldItalic r:id="rId15"/>
    </p:embeddedFont>
    <p:embeddedFont>
      <p:font typeface="Open Sans Bold" panose="020B060402020202020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font" Target="fonts/font2.fntdata"/><Relationship Id="rId5" Type="http://schemas.openxmlformats.org/officeDocument/2006/relationships/slide" Target="slides/slide2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406" b="-7440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449996" y="-41740"/>
            <a:ext cx="7618608" cy="11480095"/>
          </a:xfrm>
          <a:custGeom>
            <a:avLst/>
            <a:gdLst/>
            <a:ahLst/>
            <a:cxnLst/>
            <a:rect l="l" t="t" r="r" b="b"/>
            <a:pathLst>
              <a:path w="7618608" h="11480095">
                <a:moveTo>
                  <a:pt x="0" y="0"/>
                </a:moveTo>
                <a:lnTo>
                  <a:pt x="7618608" y="0"/>
                </a:lnTo>
                <a:lnTo>
                  <a:pt x="7618608" y="11480095"/>
                </a:lnTo>
                <a:lnTo>
                  <a:pt x="0" y="114800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254195" y="-1193095"/>
            <a:ext cx="6935926" cy="10451395"/>
          </a:xfrm>
          <a:custGeom>
            <a:avLst/>
            <a:gdLst/>
            <a:ahLst/>
            <a:cxnLst/>
            <a:rect l="l" t="t" r="r" b="b"/>
            <a:pathLst>
              <a:path w="6935926" h="10451395">
                <a:moveTo>
                  <a:pt x="0" y="0"/>
                </a:moveTo>
                <a:lnTo>
                  <a:pt x="6935925" y="0"/>
                </a:lnTo>
                <a:lnTo>
                  <a:pt x="6935925" y="10451395"/>
                </a:lnTo>
                <a:lnTo>
                  <a:pt x="0" y="104513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-41740"/>
            <a:ext cx="18288000" cy="10328740"/>
          </a:xfrm>
          <a:custGeom>
            <a:avLst/>
            <a:gdLst/>
            <a:ahLst/>
            <a:cxnLst/>
            <a:rect l="l" t="t" r="r" b="b"/>
            <a:pathLst>
              <a:path w="18288000" h="10328740">
                <a:moveTo>
                  <a:pt x="0" y="0"/>
                </a:moveTo>
                <a:lnTo>
                  <a:pt x="18288000" y="0"/>
                </a:lnTo>
                <a:lnTo>
                  <a:pt x="18288000" y="10328740"/>
                </a:lnTo>
                <a:lnTo>
                  <a:pt x="0" y="103287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9000"/>
            </a:blip>
            <a:stretch>
              <a:fillRect t="-40425" r="-2989" b="-41926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781110" y="2213274"/>
            <a:ext cx="14725779" cy="2172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2"/>
              </a:lnSpc>
            </a:pPr>
            <a:r>
              <a:rPr lang="en-US" sz="3941" spc="740">
                <a:solidFill>
                  <a:srgbClr val="FFFFFF"/>
                </a:solidFill>
                <a:latin typeface="League Spartan"/>
              </a:rPr>
              <a:t>EXPLORANDO ORA-PRO-NÓBIS NA GASTRONOMIA:BENEFÍCIOS E DESAFIOS NA PRODUÇÃO DE PANQUECA E SUCO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67452" y="6348779"/>
            <a:ext cx="14725779" cy="2909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2"/>
              </a:lnSpc>
            </a:pPr>
            <a:r>
              <a:rPr lang="en-US" sz="3941" spc="740">
                <a:solidFill>
                  <a:srgbClr val="FFFFFF"/>
                </a:solidFill>
                <a:latin typeface="League Spartan"/>
              </a:rPr>
              <a:t> PROJETO INTEGRADOR: SAUDABILIDADE EM GASTRONOMIA</a:t>
            </a:r>
          </a:p>
          <a:p>
            <a:pPr algn="ctr">
              <a:lnSpc>
                <a:spcPts val="5872"/>
              </a:lnSpc>
            </a:pPr>
            <a:endParaRPr lang="en-US" sz="3941" spc="740">
              <a:solidFill>
                <a:srgbClr val="FFFFFF"/>
              </a:solidFill>
              <a:latin typeface="League Spartan"/>
            </a:endParaRPr>
          </a:p>
          <a:p>
            <a:pPr algn="ctr">
              <a:lnSpc>
                <a:spcPts val="5872"/>
              </a:lnSpc>
            </a:pPr>
            <a:r>
              <a:rPr lang="en-US" sz="3941" spc="740">
                <a:solidFill>
                  <a:srgbClr val="FFFFFF"/>
                </a:solidFill>
                <a:latin typeface="League Spartan"/>
              </a:rPr>
              <a:t>PROFESSORA: HELLEN LIMA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406" b="-7440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449996" y="-41740"/>
            <a:ext cx="7618608" cy="11480095"/>
          </a:xfrm>
          <a:custGeom>
            <a:avLst/>
            <a:gdLst/>
            <a:ahLst/>
            <a:cxnLst/>
            <a:rect l="l" t="t" r="r" b="b"/>
            <a:pathLst>
              <a:path w="7618608" h="11480095">
                <a:moveTo>
                  <a:pt x="0" y="0"/>
                </a:moveTo>
                <a:lnTo>
                  <a:pt x="7618608" y="0"/>
                </a:lnTo>
                <a:lnTo>
                  <a:pt x="7618608" y="11480095"/>
                </a:lnTo>
                <a:lnTo>
                  <a:pt x="0" y="114800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254195" y="-1193095"/>
            <a:ext cx="6935926" cy="10451395"/>
          </a:xfrm>
          <a:custGeom>
            <a:avLst/>
            <a:gdLst/>
            <a:ahLst/>
            <a:cxnLst/>
            <a:rect l="l" t="t" r="r" b="b"/>
            <a:pathLst>
              <a:path w="6935926" h="10451395">
                <a:moveTo>
                  <a:pt x="0" y="0"/>
                </a:moveTo>
                <a:lnTo>
                  <a:pt x="6935925" y="0"/>
                </a:lnTo>
                <a:lnTo>
                  <a:pt x="6935925" y="10451395"/>
                </a:lnTo>
                <a:lnTo>
                  <a:pt x="0" y="104513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-41740"/>
            <a:ext cx="18288000" cy="10328740"/>
          </a:xfrm>
          <a:custGeom>
            <a:avLst/>
            <a:gdLst/>
            <a:ahLst/>
            <a:cxnLst/>
            <a:rect l="l" t="t" r="r" b="b"/>
            <a:pathLst>
              <a:path w="18288000" h="10328740">
                <a:moveTo>
                  <a:pt x="0" y="0"/>
                </a:moveTo>
                <a:lnTo>
                  <a:pt x="18288000" y="0"/>
                </a:lnTo>
                <a:lnTo>
                  <a:pt x="18288000" y="10328740"/>
                </a:lnTo>
                <a:lnTo>
                  <a:pt x="0" y="103287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9000"/>
            </a:blip>
            <a:stretch>
              <a:fillRect t="-40425" r="-2989" b="-41926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372700" y="1019175"/>
            <a:ext cx="9711673" cy="80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15"/>
              </a:lnSpc>
            </a:pPr>
            <a:r>
              <a:rPr lang="en-US" sz="5179" spc="77">
                <a:solidFill>
                  <a:srgbClr val="FFFFFF"/>
                </a:solidFill>
                <a:latin typeface="Aleo Bold Italics"/>
              </a:rPr>
              <a:t>INTEGRANTES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27166" y="4089181"/>
            <a:ext cx="9633668" cy="3189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8"/>
              </a:lnSpc>
            </a:pPr>
            <a:r>
              <a:rPr lang="en-US" sz="3240" spc="589">
                <a:solidFill>
                  <a:srgbClr val="FFFFFF"/>
                </a:solidFill>
                <a:latin typeface="League Spartan"/>
              </a:rPr>
              <a:t>ANDRÉ CARLOS </a:t>
            </a:r>
          </a:p>
          <a:p>
            <a:pPr algn="ctr">
              <a:lnSpc>
                <a:spcPts val="4278"/>
              </a:lnSpc>
            </a:pPr>
            <a:r>
              <a:rPr lang="en-US" sz="3240" spc="589">
                <a:solidFill>
                  <a:srgbClr val="FFFFFF"/>
                </a:solidFill>
                <a:latin typeface="League Spartan"/>
              </a:rPr>
              <a:t>CAMILA BEATRIZ</a:t>
            </a:r>
          </a:p>
          <a:p>
            <a:pPr algn="ctr">
              <a:lnSpc>
                <a:spcPts val="4278"/>
              </a:lnSpc>
            </a:pPr>
            <a:r>
              <a:rPr lang="en-US" sz="3240" spc="589">
                <a:solidFill>
                  <a:srgbClr val="FFFFFF"/>
                </a:solidFill>
                <a:latin typeface="League Spartan"/>
              </a:rPr>
              <a:t>CARLOS LARRÉ</a:t>
            </a:r>
          </a:p>
          <a:p>
            <a:pPr algn="ctr">
              <a:lnSpc>
                <a:spcPts val="4278"/>
              </a:lnSpc>
            </a:pPr>
            <a:r>
              <a:rPr lang="en-US" sz="3240" spc="589">
                <a:solidFill>
                  <a:srgbClr val="FFFFFF"/>
                </a:solidFill>
                <a:latin typeface="League Spartan"/>
              </a:rPr>
              <a:t>EMMANUEL FERNANDES</a:t>
            </a:r>
          </a:p>
          <a:p>
            <a:pPr algn="ctr">
              <a:lnSpc>
                <a:spcPts val="4278"/>
              </a:lnSpc>
            </a:pPr>
            <a:r>
              <a:rPr lang="en-US" sz="3240" spc="589">
                <a:solidFill>
                  <a:srgbClr val="FFFFFF"/>
                </a:solidFill>
                <a:latin typeface="League Spartan"/>
              </a:rPr>
              <a:t>JORGE MARQUES</a:t>
            </a:r>
          </a:p>
          <a:p>
            <a:pPr algn="ctr">
              <a:lnSpc>
                <a:spcPts val="4278"/>
              </a:lnSpc>
            </a:pPr>
            <a:r>
              <a:rPr lang="en-US" sz="3240" spc="589">
                <a:solidFill>
                  <a:srgbClr val="FFFFFF"/>
                </a:solidFill>
                <a:latin typeface="League Spartan"/>
              </a:rPr>
              <a:t>MARIANA TREZENA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406" b="-7440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449996" y="-41740"/>
            <a:ext cx="7618608" cy="11480095"/>
          </a:xfrm>
          <a:custGeom>
            <a:avLst/>
            <a:gdLst/>
            <a:ahLst/>
            <a:cxnLst/>
            <a:rect l="l" t="t" r="r" b="b"/>
            <a:pathLst>
              <a:path w="7618608" h="11480095">
                <a:moveTo>
                  <a:pt x="0" y="0"/>
                </a:moveTo>
                <a:lnTo>
                  <a:pt x="7618608" y="0"/>
                </a:lnTo>
                <a:lnTo>
                  <a:pt x="7618608" y="11480095"/>
                </a:lnTo>
                <a:lnTo>
                  <a:pt x="0" y="114800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254195" y="-1193095"/>
            <a:ext cx="6935926" cy="10451395"/>
          </a:xfrm>
          <a:custGeom>
            <a:avLst/>
            <a:gdLst/>
            <a:ahLst/>
            <a:cxnLst/>
            <a:rect l="l" t="t" r="r" b="b"/>
            <a:pathLst>
              <a:path w="6935926" h="10451395">
                <a:moveTo>
                  <a:pt x="0" y="0"/>
                </a:moveTo>
                <a:lnTo>
                  <a:pt x="6935925" y="0"/>
                </a:lnTo>
                <a:lnTo>
                  <a:pt x="6935925" y="10451395"/>
                </a:lnTo>
                <a:lnTo>
                  <a:pt x="0" y="104513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-41740"/>
            <a:ext cx="18288000" cy="10328740"/>
          </a:xfrm>
          <a:custGeom>
            <a:avLst/>
            <a:gdLst/>
            <a:ahLst/>
            <a:cxnLst/>
            <a:rect l="l" t="t" r="r" b="b"/>
            <a:pathLst>
              <a:path w="18288000" h="10328740">
                <a:moveTo>
                  <a:pt x="0" y="0"/>
                </a:moveTo>
                <a:lnTo>
                  <a:pt x="18288000" y="0"/>
                </a:lnTo>
                <a:lnTo>
                  <a:pt x="18288000" y="10328740"/>
                </a:lnTo>
                <a:lnTo>
                  <a:pt x="0" y="103287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9000"/>
            </a:blip>
            <a:stretch>
              <a:fillRect t="-40425" r="-2989" b="-41926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103966" y="1946282"/>
            <a:ext cx="16080069" cy="8704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5"/>
              </a:lnSpc>
            </a:pPr>
            <a:r>
              <a:rPr lang="en-US" sz="2348" spc="338">
                <a:solidFill>
                  <a:srgbClr val="FFFFFF"/>
                </a:solidFill>
                <a:latin typeface="League Spartan"/>
              </a:rPr>
              <a:t>•A BUSCA POR ALIMENTOS SAUDÁVEIS E SUSTENTÁVEIS É UMA PRIORIDADE SOCIAL.</a:t>
            </a:r>
          </a:p>
          <a:p>
            <a:pPr algn="ctr">
              <a:lnSpc>
                <a:spcPts val="3875"/>
              </a:lnSpc>
            </a:pPr>
            <a:endParaRPr lang="en-US" sz="2348" spc="338">
              <a:solidFill>
                <a:srgbClr val="FFFFFF"/>
              </a:solidFill>
              <a:latin typeface="League Spartan"/>
            </a:endParaRPr>
          </a:p>
          <a:p>
            <a:pPr marL="507058" lvl="1" indent="-253529" algn="ctr">
              <a:lnSpc>
                <a:spcPts val="3875"/>
              </a:lnSpc>
              <a:buFont typeface="Arial"/>
              <a:buChar char="•"/>
            </a:pPr>
            <a:r>
              <a:rPr lang="en-US" sz="2348" spc="338">
                <a:solidFill>
                  <a:srgbClr val="FFFFFF"/>
                </a:solidFill>
                <a:latin typeface="League Spartan"/>
              </a:rPr>
              <a:t>•BASE TEÓRICA EM AGROECOLOGIA, NUTRIÇÃO FUNCIONAL E CULINÁRIA SAUDÁVEL.</a:t>
            </a:r>
          </a:p>
          <a:p>
            <a:pPr algn="ctr">
              <a:lnSpc>
                <a:spcPts val="3875"/>
              </a:lnSpc>
            </a:pPr>
            <a:endParaRPr lang="en-US" sz="2348" spc="338">
              <a:solidFill>
                <a:srgbClr val="FFFFFF"/>
              </a:solidFill>
              <a:latin typeface="League Spartan"/>
            </a:endParaRPr>
          </a:p>
          <a:p>
            <a:pPr algn="ctr">
              <a:lnSpc>
                <a:spcPts val="3875"/>
              </a:lnSpc>
            </a:pPr>
            <a:r>
              <a:rPr lang="en-US" sz="2348" spc="338">
                <a:solidFill>
                  <a:srgbClr val="FFFFFF"/>
                </a:solidFill>
                <a:latin typeface="League Spartan"/>
              </a:rPr>
              <a:t>•A Panc Ora-pro-nóbis é uma alternativa nutritiva e versátil.</a:t>
            </a:r>
          </a:p>
          <a:p>
            <a:pPr algn="ctr">
              <a:lnSpc>
                <a:spcPts val="3875"/>
              </a:lnSpc>
            </a:pPr>
            <a:endParaRPr lang="en-US" sz="2348" spc="338">
              <a:solidFill>
                <a:srgbClr val="FFFFFF"/>
              </a:solidFill>
              <a:latin typeface="League Spartan"/>
            </a:endParaRPr>
          </a:p>
          <a:p>
            <a:pPr algn="ctr">
              <a:lnSpc>
                <a:spcPts val="3875"/>
              </a:lnSpc>
            </a:pPr>
            <a:r>
              <a:rPr lang="en-US" sz="2348" spc="338">
                <a:solidFill>
                  <a:srgbClr val="FFFFFF"/>
                </a:solidFill>
                <a:latin typeface="League Spartan"/>
              </a:rPr>
              <a:t>•Incentivar seu uso pode promover hábitos alimentares saudáveis e sustentáveis.</a:t>
            </a:r>
          </a:p>
          <a:p>
            <a:pPr algn="ctr">
              <a:lnSpc>
                <a:spcPts val="3875"/>
              </a:lnSpc>
            </a:pPr>
            <a:endParaRPr lang="en-US" sz="2348" spc="338">
              <a:solidFill>
                <a:srgbClr val="FFFFFF"/>
              </a:solidFill>
              <a:latin typeface="League Spartan"/>
            </a:endParaRPr>
          </a:p>
          <a:p>
            <a:pPr algn="ctr">
              <a:lnSpc>
                <a:spcPts val="3875"/>
              </a:lnSpc>
            </a:pPr>
            <a:r>
              <a:rPr lang="en-US" sz="2348" spc="338">
                <a:solidFill>
                  <a:srgbClr val="FFFFFF"/>
                </a:solidFill>
                <a:latin typeface="League Spartan"/>
              </a:rPr>
              <a:t>•Este estudo visa analisar preparo, benefícios e desafios da Panc na culinária.</a:t>
            </a:r>
          </a:p>
          <a:p>
            <a:pPr algn="ctr">
              <a:lnSpc>
                <a:spcPts val="3875"/>
              </a:lnSpc>
            </a:pPr>
            <a:endParaRPr lang="en-US" sz="2348" spc="338">
              <a:solidFill>
                <a:srgbClr val="FFFFFF"/>
              </a:solidFill>
              <a:latin typeface="League Spartan"/>
            </a:endParaRPr>
          </a:p>
          <a:p>
            <a:pPr marL="507058" lvl="1" indent="-253529" algn="ctr">
              <a:lnSpc>
                <a:spcPts val="3875"/>
              </a:lnSpc>
              <a:buFont typeface="Arial"/>
              <a:buChar char="•"/>
            </a:pPr>
            <a:r>
              <a:rPr lang="en-US" sz="2348" spc="338">
                <a:solidFill>
                  <a:srgbClr val="FFFFFF"/>
                </a:solidFill>
                <a:latin typeface="League Spartan"/>
              </a:rPr>
              <a:t>•MÉTODOS INCLUEM REVISÃO BIBLIOGRÁFICA, ENTREVISTAS E EXPERIMENTOS NA COZINHA.</a:t>
            </a:r>
          </a:p>
          <a:p>
            <a:pPr algn="ctr">
              <a:lnSpc>
                <a:spcPts val="3875"/>
              </a:lnSpc>
            </a:pPr>
            <a:endParaRPr lang="en-US" sz="2348" spc="338">
              <a:solidFill>
                <a:srgbClr val="FFFFFF"/>
              </a:solidFill>
              <a:latin typeface="League Spartan"/>
            </a:endParaRPr>
          </a:p>
          <a:p>
            <a:pPr algn="ctr">
              <a:lnSpc>
                <a:spcPts val="3875"/>
              </a:lnSpc>
            </a:pPr>
            <a:endParaRPr lang="en-US" sz="2348" spc="338">
              <a:solidFill>
                <a:srgbClr val="FFFFFF"/>
              </a:solidFill>
              <a:latin typeface="League Spartan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1019175"/>
            <a:ext cx="7756853" cy="62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4"/>
              </a:lnSpc>
            </a:pPr>
            <a:r>
              <a:rPr lang="en-US" sz="4136" spc="62">
                <a:solidFill>
                  <a:srgbClr val="FFFFFF"/>
                </a:solidFill>
                <a:latin typeface="Aleo Bold Italics"/>
              </a:rPr>
              <a:t>INTRODUÇÃO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406" b="-7440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449996" y="-41740"/>
            <a:ext cx="7618608" cy="11480095"/>
          </a:xfrm>
          <a:custGeom>
            <a:avLst/>
            <a:gdLst/>
            <a:ahLst/>
            <a:cxnLst/>
            <a:rect l="l" t="t" r="r" b="b"/>
            <a:pathLst>
              <a:path w="7618608" h="11480095">
                <a:moveTo>
                  <a:pt x="0" y="0"/>
                </a:moveTo>
                <a:lnTo>
                  <a:pt x="7618608" y="0"/>
                </a:lnTo>
                <a:lnTo>
                  <a:pt x="7618608" y="11480095"/>
                </a:lnTo>
                <a:lnTo>
                  <a:pt x="0" y="114800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254195" y="-1193095"/>
            <a:ext cx="6935926" cy="10451395"/>
          </a:xfrm>
          <a:custGeom>
            <a:avLst/>
            <a:gdLst/>
            <a:ahLst/>
            <a:cxnLst/>
            <a:rect l="l" t="t" r="r" b="b"/>
            <a:pathLst>
              <a:path w="6935926" h="10451395">
                <a:moveTo>
                  <a:pt x="0" y="0"/>
                </a:moveTo>
                <a:lnTo>
                  <a:pt x="6935925" y="0"/>
                </a:lnTo>
                <a:lnTo>
                  <a:pt x="6935925" y="10451395"/>
                </a:lnTo>
                <a:lnTo>
                  <a:pt x="0" y="104513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-41740"/>
            <a:ext cx="18288000" cy="10328740"/>
          </a:xfrm>
          <a:custGeom>
            <a:avLst/>
            <a:gdLst/>
            <a:ahLst/>
            <a:cxnLst/>
            <a:rect l="l" t="t" r="r" b="b"/>
            <a:pathLst>
              <a:path w="18288000" h="10328740">
                <a:moveTo>
                  <a:pt x="0" y="0"/>
                </a:moveTo>
                <a:lnTo>
                  <a:pt x="18288000" y="0"/>
                </a:lnTo>
                <a:lnTo>
                  <a:pt x="18288000" y="10328740"/>
                </a:lnTo>
                <a:lnTo>
                  <a:pt x="0" y="103287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9000"/>
            </a:blip>
            <a:stretch>
              <a:fillRect t="-40425" r="-2989" b="-41926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2809250"/>
            <a:ext cx="16230600" cy="5033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8"/>
              </a:lnSpc>
            </a:pPr>
            <a:endParaRPr/>
          </a:p>
          <a:p>
            <a:pPr algn="ctr">
              <a:lnSpc>
                <a:spcPts val="3668"/>
              </a:lnSpc>
            </a:pPr>
            <a:endParaRPr/>
          </a:p>
          <a:p>
            <a:pPr algn="ctr">
              <a:lnSpc>
                <a:spcPts val="3668"/>
              </a:lnSpc>
            </a:pPr>
            <a:endParaRPr/>
          </a:p>
          <a:p>
            <a:pPr algn="ctr">
              <a:lnSpc>
                <a:spcPts val="3668"/>
              </a:lnSpc>
            </a:pPr>
            <a:r>
              <a:rPr lang="en-US" sz="2779" spc="505">
                <a:solidFill>
                  <a:srgbClr val="FFFFFF"/>
                </a:solidFill>
                <a:latin typeface="League Spartan"/>
                <a:ea typeface="League Spartan"/>
              </a:rPr>
              <a:t>°DIFUSÃO: SUAS FOLHAS SÃO RICAS EM PROTEÍNA (A,C E COMPLEXOS B)</a:t>
            </a:r>
          </a:p>
          <a:p>
            <a:pPr algn="ctr">
              <a:lnSpc>
                <a:spcPts val="3668"/>
              </a:lnSpc>
            </a:pPr>
            <a:endParaRPr lang="en-US" sz="2779" spc="505">
              <a:solidFill>
                <a:srgbClr val="FFFFFF"/>
              </a:solidFill>
              <a:latin typeface="League Spartan"/>
              <a:ea typeface="League Spartan"/>
            </a:endParaRPr>
          </a:p>
          <a:p>
            <a:pPr algn="ctr">
              <a:lnSpc>
                <a:spcPts val="3668"/>
              </a:lnSpc>
            </a:pPr>
            <a:r>
              <a:rPr lang="en-US" sz="2779" spc="505">
                <a:solidFill>
                  <a:srgbClr val="FFFFFF"/>
                </a:solidFill>
                <a:latin typeface="League Spartan"/>
                <a:ea typeface="League Spartan"/>
              </a:rPr>
              <a:t>°ONDE UTILIZAR: ELA PODE SER CONSUMIDA CRUA, EM UM REFOGADO E TEM A OPÇÃO DE INCLUIR NA SALADA</a:t>
            </a:r>
          </a:p>
          <a:p>
            <a:pPr algn="ctr">
              <a:lnSpc>
                <a:spcPts val="3668"/>
              </a:lnSpc>
            </a:pPr>
            <a:endParaRPr lang="en-US" sz="2779" spc="505">
              <a:solidFill>
                <a:srgbClr val="FFFFFF"/>
              </a:solidFill>
              <a:latin typeface="League Spartan"/>
              <a:ea typeface="League Spartan"/>
            </a:endParaRPr>
          </a:p>
          <a:p>
            <a:pPr algn="ctr">
              <a:lnSpc>
                <a:spcPts val="3668"/>
              </a:lnSpc>
            </a:pPr>
            <a:r>
              <a:rPr lang="en-US" sz="2779" spc="505">
                <a:solidFill>
                  <a:srgbClr val="FFFFFF"/>
                </a:solidFill>
                <a:latin typeface="League Spartan"/>
                <a:ea typeface="League Spartan"/>
              </a:rPr>
              <a:t>°FORMAR DE PREPARAÇÃO</a:t>
            </a:r>
          </a:p>
          <a:p>
            <a:pPr algn="ctr">
              <a:lnSpc>
                <a:spcPts val="3668"/>
              </a:lnSpc>
            </a:pPr>
            <a:endParaRPr lang="en-US" sz="2779" spc="505">
              <a:solidFill>
                <a:srgbClr val="FFFFFF"/>
              </a:solidFill>
              <a:latin typeface="League Spartan"/>
              <a:ea typeface="League Spartan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1019175"/>
            <a:ext cx="7333805" cy="61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3"/>
              </a:lnSpc>
            </a:pPr>
            <a:r>
              <a:rPr lang="en-US" sz="3911" spc="58">
                <a:solidFill>
                  <a:srgbClr val="FFFFFF"/>
                </a:solidFill>
                <a:latin typeface="Aleo Bold Italics"/>
              </a:rPr>
              <a:t>OBJETIVOS GERAIS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406" b="-7440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449996" y="-41740"/>
            <a:ext cx="7618608" cy="11480095"/>
          </a:xfrm>
          <a:custGeom>
            <a:avLst/>
            <a:gdLst/>
            <a:ahLst/>
            <a:cxnLst/>
            <a:rect l="l" t="t" r="r" b="b"/>
            <a:pathLst>
              <a:path w="7618608" h="11480095">
                <a:moveTo>
                  <a:pt x="0" y="0"/>
                </a:moveTo>
                <a:lnTo>
                  <a:pt x="7618608" y="0"/>
                </a:lnTo>
                <a:lnTo>
                  <a:pt x="7618608" y="11480095"/>
                </a:lnTo>
                <a:lnTo>
                  <a:pt x="0" y="114800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254195" y="-1193095"/>
            <a:ext cx="6935926" cy="10451395"/>
          </a:xfrm>
          <a:custGeom>
            <a:avLst/>
            <a:gdLst/>
            <a:ahLst/>
            <a:cxnLst/>
            <a:rect l="l" t="t" r="r" b="b"/>
            <a:pathLst>
              <a:path w="6935926" h="10451395">
                <a:moveTo>
                  <a:pt x="0" y="0"/>
                </a:moveTo>
                <a:lnTo>
                  <a:pt x="6935925" y="0"/>
                </a:lnTo>
                <a:lnTo>
                  <a:pt x="6935925" y="10451395"/>
                </a:lnTo>
                <a:lnTo>
                  <a:pt x="0" y="104513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-41740"/>
            <a:ext cx="18288000" cy="10328740"/>
          </a:xfrm>
          <a:custGeom>
            <a:avLst/>
            <a:gdLst/>
            <a:ahLst/>
            <a:cxnLst/>
            <a:rect l="l" t="t" r="r" b="b"/>
            <a:pathLst>
              <a:path w="18288000" h="10328740">
                <a:moveTo>
                  <a:pt x="0" y="0"/>
                </a:moveTo>
                <a:lnTo>
                  <a:pt x="18288000" y="0"/>
                </a:lnTo>
                <a:lnTo>
                  <a:pt x="18288000" y="10328740"/>
                </a:lnTo>
                <a:lnTo>
                  <a:pt x="0" y="103287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9000"/>
            </a:blip>
            <a:stretch>
              <a:fillRect t="-40425" r="-2989" b="-41926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2350374"/>
            <a:ext cx="16230600" cy="5951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8"/>
              </a:lnSpc>
            </a:pPr>
            <a:endParaRPr/>
          </a:p>
          <a:p>
            <a:pPr algn="ctr">
              <a:lnSpc>
                <a:spcPts val="3668"/>
              </a:lnSpc>
            </a:pPr>
            <a:endParaRPr/>
          </a:p>
          <a:p>
            <a:pPr algn="ctr">
              <a:lnSpc>
                <a:spcPts val="3668"/>
              </a:lnSpc>
            </a:pPr>
            <a:endParaRPr/>
          </a:p>
          <a:p>
            <a:pPr algn="ctr">
              <a:lnSpc>
                <a:spcPts val="3668"/>
              </a:lnSpc>
            </a:pPr>
            <a:r>
              <a:rPr lang="en-US" sz="2779" spc="505">
                <a:solidFill>
                  <a:srgbClr val="FFFFFF"/>
                </a:solidFill>
                <a:latin typeface="League Spartan"/>
                <a:ea typeface="League Spartan"/>
              </a:rPr>
              <a:t>° BUSCA POR INFORMAÇÃO; </a:t>
            </a:r>
          </a:p>
          <a:p>
            <a:pPr algn="ctr">
              <a:lnSpc>
                <a:spcPts val="3668"/>
              </a:lnSpc>
            </a:pPr>
            <a:endParaRPr lang="en-US" sz="2779" spc="505">
              <a:solidFill>
                <a:srgbClr val="FFFFFF"/>
              </a:solidFill>
              <a:latin typeface="League Spartan"/>
              <a:ea typeface="League Spartan"/>
            </a:endParaRPr>
          </a:p>
          <a:p>
            <a:pPr algn="ctr">
              <a:lnSpc>
                <a:spcPts val="3668"/>
              </a:lnSpc>
            </a:pPr>
            <a:r>
              <a:rPr lang="en-US" sz="2779" spc="505">
                <a:solidFill>
                  <a:srgbClr val="FFFFFF"/>
                </a:solidFill>
                <a:latin typeface="League Spartan"/>
                <a:ea typeface="League Spartan"/>
              </a:rPr>
              <a:t>°  INCENTIVAR O CONSUMO;</a:t>
            </a:r>
          </a:p>
          <a:p>
            <a:pPr algn="ctr">
              <a:lnSpc>
                <a:spcPts val="3668"/>
              </a:lnSpc>
            </a:pPr>
            <a:endParaRPr lang="en-US" sz="2779" spc="505">
              <a:solidFill>
                <a:srgbClr val="FFFFFF"/>
              </a:solidFill>
              <a:latin typeface="League Spartan"/>
              <a:ea typeface="League Spartan"/>
            </a:endParaRPr>
          </a:p>
          <a:p>
            <a:pPr algn="ctr">
              <a:lnSpc>
                <a:spcPts val="3668"/>
              </a:lnSpc>
            </a:pPr>
            <a:r>
              <a:rPr lang="en-US" sz="2779" spc="505">
                <a:solidFill>
                  <a:srgbClr val="FFFFFF"/>
                </a:solidFill>
                <a:latin typeface="League Spartan"/>
                <a:ea typeface="League Spartan"/>
              </a:rPr>
              <a:t>° DESENVOLVIMENTO DE RECEITAS PRÁTICAS;</a:t>
            </a:r>
          </a:p>
          <a:p>
            <a:pPr algn="ctr">
              <a:lnSpc>
                <a:spcPts val="3668"/>
              </a:lnSpc>
            </a:pPr>
            <a:endParaRPr lang="en-US" sz="2779" spc="505">
              <a:solidFill>
                <a:srgbClr val="FFFFFF"/>
              </a:solidFill>
              <a:latin typeface="League Spartan"/>
              <a:ea typeface="League Spartan"/>
            </a:endParaRPr>
          </a:p>
          <a:p>
            <a:pPr algn="ctr">
              <a:lnSpc>
                <a:spcPts val="3668"/>
              </a:lnSpc>
            </a:pPr>
            <a:r>
              <a:rPr lang="en-US" sz="2779" spc="505">
                <a:solidFill>
                  <a:srgbClr val="FFFFFF"/>
                </a:solidFill>
                <a:latin typeface="League Spartan"/>
                <a:ea typeface="League Spartan"/>
              </a:rPr>
              <a:t>° DIFICULDADES;</a:t>
            </a:r>
          </a:p>
          <a:p>
            <a:pPr algn="ctr">
              <a:lnSpc>
                <a:spcPts val="3668"/>
              </a:lnSpc>
            </a:pPr>
            <a:endParaRPr lang="en-US" sz="2779" spc="505">
              <a:solidFill>
                <a:srgbClr val="FFFFFF"/>
              </a:solidFill>
              <a:latin typeface="League Spartan"/>
              <a:ea typeface="League Spartan"/>
            </a:endParaRPr>
          </a:p>
          <a:p>
            <a:pPr algn="ctr">
              <a:lnSpc>
                <a:spcPts val="3668"/>
              </a:lnSpc>
            </a:pPr>
            <a:r>
              <a:rPr lang="en-US" sz="2779" spc="505">
                <a:solidFill>
                  <a:srgbClr val="FFFFFF"/>
                </a:solidFill>
                <a:ea typeface="League Spartan"/>
              </a:rPr>
              <a:t>°</a:t>
            </a:r>
          </a:p>
          <a:p>
            <a:pPr algn="ctr">
              <a:lnSpc>
                <a:spcPts val="3668"/>
              </a:lnSpc>
            </a:pPr>
            <a:endParaRPr lang="en-US" sz="2779" spc="505">
              <a:solidFill>
                <a:srgbClr val="FFFFFF"/>
              </a:solidFill>
              <a:ea typeface="League Spartan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1027786"/>
            <a:ext cx="7333805" cy="595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3"/>
              </a:lnSpc>
            </a:pPr>
            <a:r>
              <a:rPr lang="en-US" sz="3911" spc="58">
                <a:solidFill>
                  <a:srgbClr val="FFFFFF"/>
                </a:solidFill>
                <a:latin typeface="Aleo Bold Italics"/>
              </a:rPr>
              <a:t>OBJETIVOS  PRÁTICOS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406" b="-7440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449996" y="-41740"/>
            <a:ext cx="7618608" cy="11480095"/>
          </a:xfrm>
          <a:custGeom>
            <a:avLst/>
            <a:gdLst/>
            <a:ahLst/>
            <a:cxnLst/>
            <a:rect l="l" t="t" r="r" b="b"/>
            <a:pathLst>
              <a:path w="7618608" h="11480095">
                <a:moveTo>
                  <a:pt x="0" y="0"/>
                </a:moveTo>
                <a:lnTo>
                  <a:pt x="7618608" y="0"/>
                </a:lnTo>
                <a:lnTo>
                  <a:pt x="7618608" y="11480095"/>
                </a:lnTo>
                <a:lnTo>
                  <a:pt x="0" y="114800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254195" y="-1193095"/>
            <a:ext cx="6935926" cy="10451395"/>
          </a:xfrm>
          <a:custGeom>
            <a:avLst/>
            <a:gdLst/>
            <a:ahLst/>
            <a:cxnLst/>
            <a:rect l="l" t="t" r="r" b="b"/>
            <a:pathLst>
              <a:path w="6935926" h="10451395">
                <a:moveTo>
                  <a:pt x="0" y="0"/>
                </a:moveTo>
                <a:lnTo>
                  <a:pt x="6935925" y="0"/>
                </a:lnTo>
                <a:lnTo>
                  <a:pt x="6935925" y="10451395"/>
                </a:lnTo>
                <a:lnTo>
                  <a:pt x="0" y="104513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0"/>
            <a:ext cx="18288000" cy="10328740"/>
          </a:xfrm>
          <a:custGeom>
            <a:avLst/>
            <a:gdLst/>
            <a:ahLst/>
            <a:cxnLst/>
            <a:rect l="l" t="t" r="r" b="b"/>
            <a:pathLst>
              <a:path w="18288000" h="10328740">
                <a:moveTo>
                  <a:pt x="0" y="0"/>
                </a:moveTo>
                <a:lnTo>
                  <a:pt x="18288000" y="0"/>
                </a:lnTo>
                <a:lnTo>
                  <a:pt x="18288000" y="10328740"/>
                </a:lnTo>
                <a:lnTo>
                  <a:pt x="0" y="103287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9000"/>
            </a:blip>
            <a:stretch>
              <a:fillRect t="-40425" r="-2989" b="-41926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50426" y="2985366"/>
            <a:ext cx="16976342" cy="182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51"/>
              </a:lnSpc>
            </a:pPr>
            <a:r>
              <a:rPr lang="en-US" sz="5251">
                <a:solidFill>
                  <a:srgbClr val="FFFFFF"/>
                </a:solidFill>
                <a:latin typeface="Open Sans Bold"/>
              </a:rPr>
              <a:t>Uso da Panc Ora-Pro-nóbis como elemento integrante das receitas de panquecas e suco.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33386" y="5840161"/>
            <a:ext cx="11621229" cy="22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95"/>
              </a:lnSpc>
            </a:pPr>
            <a:r>
              <a:rPr lang="en-US" sz="4353">
                <a:solidFill>
                  <a:srgbClr val="FFFFFF"/>
                </a:solidFill>
                <a:latin typeface="Open Sans"/>
              </a:rPr>
              <a:t>A forma como foram confeccionados estas  receitas será objeto de apresentação em sala de aula.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0426" y="1019175"/>
            <a:ext cx="7759952" cy="647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6"/>
              </a:lnSpc>
            </a:pPr>
            <a:r>
              <a:rPr lang="en-US" sz="4138" spc="62">
                <a:solidFill>
                  <a:srgbClr val="FFFFFF"/>
                </a:solidFill>
                <a:latin typeface="Aleo Bold Italics"/>
              </a:rPr>
              <a:t>METODOLOGIA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4D0B85C4F4AA44EB7C8276ED1572FD5" ma:contentTypeVersion="6" ma:contentTypeDescription="Crie um novo documento." ma:contentTypeScope="" ma:versionID="1a5767db5adbcd844d3e2732ef446097">
  <xsd:schema xmlns:xsd="http://www.w3.org/2001/XMLSchema" xmlns:xs="http://www.w3.org/2001/XMLSchema" xmlns:p="http://schemas.microsoft.com/office/2006/metadata/properties" xmlns:ns2="dec94583-50ea-489c-bb81-2789b76850a8" xmlns:ns3="373dc944-30a6-490c-bb47-d3295b07ce81" targetNamespace="http://schemas.microsoft.com/office/2006/metadata/properties" ma:root="true" ma:fieldsID="84cbf078ed86c81c52fcb086735e4965" ns2:_="" ns3:_="">
    <xsd:import namespace="dec94583-50ea-489c-bb81-2789b76850a8"/>
    <xsd:import namespace="373dc944-30a6-490c-bb47-d3295b07ce8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c94583-50ea-489c-bb81-2789b76850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3dc944-30a6-490c-bb47-d3295b07ce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60918F-A0A3-4EA2-9364-88F527BFD1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16D182-F7DF-42D9-9354-CB76183B83EF}">
  <ds:schemaRefs>
    <ds:schemaRef ds:uri="373dc944-30a6-490c-bb47-d3295b07ce81"/>
    <ds:schemaRef ds:uri="dec94583-50ea-489c-bb81-2789b76850a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ora pro nobis</dc:title>
  <cp:revision>1</cp:revision>
  <dcterms:created xsi:type="dcterms:W3CDTF">2006-08-16T00:00:00Z</dcterms:created>
  <dcterms:modified xsi:type="dcterms:W3CDTF">2024-06-08T17:19:15Z</dcterms:modified>
  <dc:identifier>DAGDKwCZHlo</dc:identifier>
</cp:coreProperties>
</file>